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8"/>
  </p:notesMasterIdLst>
  <p:handoutMasterIdLst>
    <p:handoutMasterId r:id="rId19"/>
  </p:handoutMasterIdLst>
  <p:sldIdLst>
    <p:sldId id="256" r:id="rId3"/>
    <p:sldId id="430" r:id="rId4"/>
    <p:sldId id="437" r:id="rId5"/>
    <p:sldId id="393" r:id="rId6"/>
    <p:sldId id="394" r:id="rId7"/>
    <p:sldId id="426" r:id="rId8"/>
    <p:sldId id="398" r:id="rId9"/>
    <p:sldId id="438" r:id="rId10"/>
    <p:sldId id="454" r:id="rId11"/>
    <p:sldId id="455" r:id="rId12"/>
    <p:sldId id="456" r:id="rId13"/>
    <p:sldId id="447" r:id="rId14"/>
    <p:sldId id="448" r:id="rId15"/>
    <p:sldId id="440" r:id="rId16"/>
    <p:sldId id="382" r:id="rId17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D9727"/>
    <a:srgbClr val="CC3399"/>
    <a:srgbClr val="FFC000"/>
    <a:srgbClr val="FF0000"/>
    <a:srgbClr val="7030A0"/>
    <a:srgbClr val="0099CC"/>
    <a:srgbClr val="F2B800"/>
    <a:srgbClr val="FC9204"/>
    <a:srgbClr val="35A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0053" autoAdjust="0"/>
  </p:normalViewPr>
  <p:slideViewPr>
    <p:cSldViewPr>
      <p:cViewPr varScale="1">
        <p:scale>
          <a:sx n="70" d="100"/>
          <a:sy n="70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.sacchi\Documents\FCP\AssoInternet\08_Agosto\Elaborazioni%20Agosto%202016\Grafico%20Spaccatura%20Video%20Agosto%202016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.sacchi\Documents\FCP\AssoInternet\08_Agosto\prova%20grafico%20peso%20per%20fascia%20Nuovo%20ranking%202107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Grafico!$A$2:$A$22</c:f>
              <c:strCache>
                <c:ptCount val="21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</c:strCache>
            </c:strRef>
          </c:cat>
          <c:val>
            <c:numRef>
              <c:f>Grafico!$C$2:$C$22</c:f>
              <c:numCache>
                <c:formatCode>0.0%</c:formatCode>
                <c:ptCount val="21"/>
                <c:pt idx="0">
                  <c:v>0.40375434177260988</c:v>
                </c:pt>
                <c:pt idx="1">
                  <c:v>0.35779118339541144</c:v>
                </c:pt>
                <c:pt idx="2">
                  <c:v>0.40474133693107356</c:v>
                </c:pt>
                <c:pt idx="3">
                  <c:v>0.35696029932480416</c:v>
                </c:pt>
                <c:pt idx="4">
                  <c:v>0.32373441465033304</c:v>
                </c:pt>
                <c:pt idx="5">
                  <c:v>0.3465052814809586</c:v>
                </c:pt>
                <c:pt idx="6">
                  <c:v>0.33324879445769279</c:v>
                </c:pt>
                <c:pt idx="7">
                  <c:v>0.33541341496168009</c:v>
                </c:pt>
                <c:pt idx="8">
                  <c:v>0.37377088909646189</c:v>
                </c:pt>
                <c:pt idx="9">
                  <c:v>0.36518058495555056</c:v>
                </c:pt>
                <c:pt idx="10">
                  <c:v>0.33766471770928791</c:v>
                </c:pt>
                <c:pt idx="11">
                  <c:v>0.35974603734371341</c:v>
                </c:pt>
                <c:pt idx="12" formatCode="General">
                  <c:v>0</c:v>
                </c:pt>
                <c:pt idx="13">
                  <c:v>0.25949107691789125</c:v>
                </c:pt>
                <c:pt idx="14">
                  <c:v>0.27948374723468855</c:v>
                </c:pt>
                <c:pt idx="15">
                  <c:v>0.28391236396552888</c:v>
                </c:pt>
                <c:pt idx="16">
                  <c:v>0.29527718500379879</c:v>
                </c:pt>
                <c:pt idx="17">
                  <c:v>0.28283026541324036</c:v>
                </c:pt>
                <c:pt idx="18">
                  <c:v>0.22359946808703568</c:v>
                </c:pt>
                <c:pt idx="19">
                  <c:v>0.2686557999798751</c:v>
                </c:pt>
                <c:pt idx="20">
                  <c:v>0.22250053319267812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  <a:ln>
              <a:solidFill>
                <a:srgbClr val="0D9727"/>
              </a:solidFill>
            </a:ln>
          </c:spPr>
          <c:invertIfNegative val="0"/>
          <c:cat>
            <c:strRef>
              <c:f>Grafico!$A$2:$A$22</c:f>
              <c:strCache>
                <c:ptCount val="21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</c:strCache>
            </c:strRef>
          </c:cat>
          <c:val>
            <c:numRef>
              <c:f>Grafico!$B$2:$B$22</c:f>
              <c:numCache>
                <c:formatCode>0.0%</c:formatCode>
                <c:ptCount val="21"/>
                <c:pt idx="0">
                  <c:v>0.59624565822739017</c:v>
                </c:pt>
                <c:pt idx="1">
                  <c:v>0.64220881660458862</c:v>
                </c:pt>
                <c:pt idx="2">
                  <c:v>0.59525866306892639</c:v>
                </c:pt>
                <c:pt idx="3">
                  <c:v>0.64303970067519567</c:v>
                </c:pt>
                <c:pt idx="4">
                  <c:v>0.67626558534966696</c:v>
                </c:pt>
                <c:pt idx="5">
                  <c:v>0.65349471851904151</c:v>
                </c:pt>
                <c:pt idx="6">
                  <c:v>0.66675120554230716</c:v>
                </c:pt>
                <c:pt idx="7">
                  <c:v>0.66458658503831991</c:v>
                </c:pt>
                <c:pt idx="8">
                  <c:v>0.62622911090353806</c:v>
                </c:pt>
                <c:pt idx="9">
                  <c:v>0.6348194150444495</c:v>
                </c:pt>
                <c:pt idx="10">
                  <c:v>0.66233528229071204</c:v>
                </c:pt>
                <c:pt idx="11">
                  <c:v>0.64025396265628665</c:v>
                </c:pt>
                <c:pt idx="12" formatCode="General">
                  <c:v>0</c:v>
                </c:pt>
                <c:pt idx="13">
                  <c:v>0.74050892308210869</c:v>
                </c:pt>
                <c:pt idx="14">
                  <c:v>0.7205162527653115</c:v>
                </c:pt>
                <c:pt idx="15">
                  <c:v>0.71608763603447112</c:v>
                </c:pt>
                <c:pt idx="16">
                  <c:v>0.70472281499620115</c:v>
                </c:pt>
                <c:pt idx="17">
                  <c:v>0.7171697345867597</c:v>
                </c:pt>
                <c:pt idx="18">
                  <c:v>0.77640053191296443</c:v>
                </c:pt>
                <c:pt idx="19">
                  <c:v>0.73134420002012501</c:v>
                </c:pt>
                <c:pt idx="20">
                  <c:v>0.77749946680732196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1271808"/>
        <c:axId val="81277696"/>
      </c:barChart>
      <c:catAx>
        <c:axId val="8127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1277696"/>
        <c:crosses val="autoZero"/>
        <c:auto val="1"/>
        <c:lblAlgn val="ctr"/>
        <c:lblOffset val="100"/>
        <c:tickLblSkip val="1"/>
        <c:noMultiLvlLbl val="1"/>
      </c:catAx>
      <c:valAx>
        <c:axId val="81277696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81271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0315486485"/>
          <c:y val="0.87440404000755712"/>
          <c:w val="0.54580707306407361"/>
          <c:h val="0.1253968633049908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963562823829895E-2"/>
          <c:y val="4.2131345449588506E-2"/>
          <c:w val="0.70903977176379662"/>
          <c:h val="0.84682072142078824"/>
        </c:manualLayout>
      </c:layout>
      <c:lineChart>
        <c:grouping val="standard"/>
        <c:varyColors val="0"/>
        <c:ser>
          <c:idx val="0"/>
          <c:order val="0"/>
          <c:tx>
            <c:strRef>
              <c:f>'Tav.8 Ranking'!$B$1</c:f>
              <c:strCache>
                <c:ptCount val="1"/>
                <c:pt idx="0">
                  <c:v>GRUPPO A:
&gt; 40.000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Ranking'!$B$2:$B$9</c:f>
              <c:numCache>
                <c:formatCode>0.0%</c:formatCode>
                <c:ptCount val="8"/>
                <c:pt idx="0">
                  <c:v>3.4554209040363396E-2</c:v>
                </c:pt>
                <c:pt idx="1">
                  <c:v>6.170250408852461E-2</c:v>
                </c:pt>
                <c:pt idx="2">
                  <c:v>2.0308290367436033E-2</c:v>
                </c:pt>
                <c:pt idx="3">
                  <c:v>-2.1773960390445237E-2</c:v>
                </c:pt>
                <c:pt idx="4">
                  <c:v>5.655047618267578E-2</c:v>
                </c:pt>
                <c:pt idx="5">
                  <c:v>6.0312503770364234E-2</c:v>
                </c:pt>
                <c:pt idx="6">
                  <c:v>6.4535315094008797E-2</c:v>
                </c:pt>
                <c:pt idx="7">
                  <c:v>-7.1195820327689271E-2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'Tav.8 Ranking'!$C$1</c:f>
              <c:strCache>
                <c:ptCount val="1"/>
                <c:pt idx="0">
                  <c:v>GRUPPO B:
40.000 - 20.000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Ranking'!$C$2:$C$9</c:f>
              <c:numCache>
                <c:formatCode>0.0%</c:formatCode>
                <c:ptCount val="8"/>
                <c:pt idx="0">
                  <c:v>-9.4572322835372855E-2</c:v>
                </c:pt>
                <c:pt idx="1">
                  <c:v>-0.10129067176719317</c:v>
                </c:pt>
                <c:pt idx="2">
                  <c:v>-0.1269725781889289</c:v>
                </c:pt>
                <c:pt idx="3">
                  <c:v>-0.19783255091264348</c:v>
                </c:pt>
                <c:pt idx="4">
                  <c:v>-0.22757322195085672</c:v>
                </c:pt>
                <c:pt idx="5">
                  <c:v>-0.20541315978713393</c:v>
                </c:pt>
                <c:pt idx="6">
                  <c:v>-0.2289080806525807</c:v>
                </c:pt>
                <c:pt idx="7">
                  <c:v>-0.27639019231178902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'Tav.8 Ranking'!$D$1</c:f>
              <c:strCache>
                <c:ptCount val="1"/>
                <c:pt idx="0">
                  <c:v>GRUPPO C:
20.000 - 9.000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Ranking'!$D$2:$D$9</c:f>
              <c:numCache>
                <c:formatCode>0.0%</c:formatCode>
                <c:ptCount val="8"/>
                <c:pt idx="0">
                  <c:v>-5.2352469799004209E-2</c:v>
                </c:pt>
                <c:pt idx="1">
                  <c:v>5.1950488541370986E-2</c:v>
                </c:pt>
                <c:pt idx="2">
                  <c:v>-4.2564299532123581E-2</c:v>
                </c:pt>
                <c:pt idx="3">
                  <c:v>-0.14144435817445386</c:v>
                </c:pt>
                <c:pt idx="4">
                  <c:v>-0.16143615696285876</c:v>
                </c:pt>
                <c:pt idx="5">
                  <c:v>-0.19137833970971377</c:v>
                </c:pt>
                <c:pt idx="6">
                  <c:v>-0.17794622825364115</c:v>
                </c:pt>
                <c:pt idx="7">
                  <c:v>-0.11551404954818655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'Tav.8 Ranking'!$E$1</c:f>
              <c:strCache>
                <c:ptCount val="1"/>
                <c:pt idx="0">
                  <c:v>GRUPPO D:
9.000 - 7.000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Ranking'!$E$2:$E$9</c:f>
              <c:numCache>
                <c:formatCode>0.0%</c:formatCode>
                <c:ptCount val="8"/>
                <c:pt idx="0">
                  <c:v>-2.4807817201372165E-2</c:v>
                </c:pt>
                <c:pt idx="1">
                  <c:v>-4.9052911602594992E-2</c:v>
                </c:pt>
                <c:pt idx="2">
                  <c:v>-0.10952815644496035</c:v>
                </c:pt>
                <c:pt idx="3">
                  <c:v>4.4616333647029556E-2</c:v>
                </c:pt>
                <c:pt idx="4">
                  <c:v>-5.4916126001759089E-3</c:v>
                </c:pt>
                <c:pt idx="5">
                  <c:v>0.21196062224546888</c:v>
                </c:pt>
                <c:pt idx="6">
                  <c:v>3.7624636498522643E-2</c:v>
                </c:pt>
                <c:pt idx="7">
                  <c:v>0.46796860026926018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'Tav.8 Ranking'!$F$1</c:f>
              <c:strCache>
                <c:ptCount val="1"/>
                <c:pt idx="0">
                  <c:v>GRUPPO E:
7.000 - 5.000</c:v>
                </c:pt>
              </c:strCache>
            </c:strRef>
          </c:tx>
          <c:spPr>
            <a:ln w="28575" cap="rnd">
              <a:solidFill>
                <a:srgbClr val="CC00FF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Ranking'!$F$2:$F$9</c:f>
              <c:numCache>
                <c:formatCode>0.0%</c:formatCode>
                <c:ptCount val="8"/>
                <c:pt idx="0">
                  <c:v>0.43257822210086022</c:v>
                </c:pt>
                <c:pt idx="1">
                  <c:v>0.61775994573354942</c:v>
                </c:pt>
                <c:pt idx="2">
                  <c:v>0.28019963267658304</c:v>
                </c:pt>
                <c:pt idx="3">
                  <c:v>0.44877536918392152</c:v>
                </c:pt>
                <c:pt idx="4">
                  <c:v>4.5259654142312825E-2</c:v>
                </c:pt>
                <c:pt idx="5">
                  <c:v>0.40693609709742512</c:v>
                </c:pt>
                <c:pt idx="6">
                  <c:v>0.33477733278313077</c:v>
                </c:pt>
                <c:pt idx="7">
                  <c:v>0.30225783403106643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'Tav.8 Ranking'!$G$1</c:f>
              <c:strCache>
                <c:ptCount val="1"/>
                <c:pt idx="0">
                  <c:v>GRUPPO F:
5.000 - 2.000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Ranking'!$G$2:$G$9</c:f>
              <c:numCache>
                <c:formatCode>0.0%</c:formatCode>
                <c:ptCount val="8"/>
                <c:pt idx="0">
                  <c:v>-5.2650245694631982E-2</c:v>
                </c:pt>
                <c:pt idx="1">
                  <c:v>0.36461146916537174</c:v>
                </c:pt>
                <c:pt idx="2">
                  <c:v>1.406816514191642E-2</c:v>
                </c:pt>
                <c:pt idx="3">
                  <c:v>0.24505043447615979</c:v>
                </c:pt>
                <c:pt idx="4">
                  <c:v>0.29846091127564828</c:v>
                </c:pt>
                <c:pt idx="5">
                  <c:v>0.12080636155028888</c:v>
                </c:pt>
                <c:pt idx="6">
                  <c:v>0.21800598002853092</c:v>
                </c:pt>
                <c:pt idx="7">
                  <c:v>0.16651554688787584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'Tav.8 Ranking'!$H$1</c:f>
              <c:strCache>
                <c:ptCount val="1"/>
                <c:pt idx="0">
                  <c:v>GRUPPO G:
&lt; 2.000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strRef>
              <c:f>'Tav.8 Ranking'!$A$2:$A$9</c:f>
              <c:strCache>
                <c:ptCount val="8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</c:strCache>
            </c:strRef>
          </c:cat>
          <c:val>
            <c:numRef>
              <c:f>'Tav.8 Ranking'!$H$2:$H$9</c:f>
              <c:numCache>
                <c:formatCode>0.0%</c:formatCode>
                <c:ptCount val="8"/>
                <c:pt idx="0">
                  <c:v>-0.35777391439857942</c:v>
                </c:pt>
                <c:pt idx="1">
                  <c:v>-0.4180761809280682</c:v>
                </c:pt>
                <c:pt idx="2">
                  <c:v>-8.1859380188681982E-2</c:v>
                </c:pt>
                <c:pt idx="3">
                  <c:v>-0.52468831502566415</c:v>
                </c:pt>
                <c:pt idx="4">
                  <c:v>-0.16115755641824556</c:v>
                </c:pt>
                <c:pt idx="5">
                  <c:v>0.67226318245272054</c:v>
                </c:pt>
                <c:pt idx="6">
                  <c:v>-0.16662660678225258</c:v>
                </c:pt>
                <c:pt idx="7">
                  <c:v>-0.30264744840727137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90048"/>
        <c:axId val="85016960"/>
      </c:lineChart>
      <c:catAx>
        <c:axId val="83090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5016960"/>
        <c:crosses val="autoZero"/>
        <c:auto val="1"/>
        <c:lblAlgn val="ctr"/>
        <c:lblOffset val="100"/>
        <c:noMultiLvlLbl val="0"/>
      </c:catAx>
      <c:valAx>
        <c:axId val="8501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3090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0.59891</cdr:x>
      <cdr:y>0</cdr:y>
    </cdr:from>
    <cdr:to>
      <cdr:x>0.63691</cdr:x>
      <cdr:y>0.87025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4968552" y="-1484784"/>
          <a:ext cx="315245" cy="3822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1363"/>
            <a:ext cx="4967287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7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  <p:extLst>
      <p:ext uri="{BB962C8B-B14F-4D97-AF65-F5344CB8AC3E}">
        <p14:creationId xmlns:p14="http://schemas.microsoft.com/office/powerpoint/2010/main" val="2458138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27/09/2016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700808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AGOSTO 2016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28 settembre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auto">
          <a:xfrm>
            <a:off x="251520" y="1438038"/>
            <a:ext cx="8640861" cy="403187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buClr>
                <a:srgbClr val="E27A08"/>
              </a:buClr>
              <a:buFont typeface="Wingdings" panose="05000000000000000000" pitchFamily="2" charset="2"/>
              <a:buChar char="v"/>
            </a:pPr>
            <a:endParaRPr lang="it-IT" sz="1600" b="0" dirty="0"/>
          </a:p>
          <a:p>
            <a:pPr marL="342900" indent="-342900" algn="just">
              <a:buClr>
                <a:srgbClr val="E27A08"/>
              </a:buClr>
              <a:buFont typeface="Wingdings" panose="05000000000000000000" pitchFamily="2" charset="2"/>
              <a:buChar char="v"/>
            </a:pPr>
            <a:endParaRPr lang="it-IT" sz="1600" b="0" dirty="0"/>
          </a:p>
          <a:p>
            <a:pPr marL="400050" indent="-400050" algn="just">
              <a:buClr>
                <a:srgbClr val="E27A08"/>
              </a:buClr>
              <a:buFont typeface="+mj-lt"/>
              <a:buAutoNum type="arabicParenR"/>
            </a:pPr>
            <a:r>
              <a:rPr lang="it-IT" sz="1600" b="0" dirty="0"/>
              <a:t>Il ranking è costruito </a:t>
            </a:r>
            <a:r>
              <a:rPr lang="it-IT" sz="1600" b="0" dirty="0" smtClean="0"/>
              <a:t>sulla base dei </a:t>
            </a:r>
            <a:r>
              <a:rPr lang="it-IT" sz="1600" b="0" dirty="0"/>
              <a:t>fatturati dell’anno precedente </a:t>
            </a:r>
            <a:r>
              <a:rPr lang="it-IT" sz="1600" b="0" dirty="0" smtClean="0"/>
              <a:t>non consolidati. Le </a:t>
            </a:r>
            <a:r>
              <a:rPr lang="it-IT" sz="1600" dirty="0">
                <a:solidFill>
                  <a:srgbClr val="FC9204"/>
                </a:solidFill>
              </a:rPr>
              <a:t>rettifiche ai dati </a:t>
            </a:r>
            <a:r>
              <a:rPr lang="it-IT" sz="1600" dirty="0" smtClean="0">
                <a:solidFill>
                  <a:srgbClr val="FC9204"/>
                </a:solidFill>
              </a:rPr>
              <a:t>pregressi </a:t>
            </a:r>
            <a:r>
              <a:rPr lang="it-IT" sz="1600" b="0" dirty="0" smtClean="0"/>
              <a:t>effettuate dalle Concessionaria possono generare </a:t>
            </a:r>
            <a:r>
              <a:rPr lang="it-IT" sz="1600" b="0" dirty="0"/>
              <a:t>uno spostamento di fascia delle Aziende dichiaranti </a:t>
            </a:r>
            <a:r>
              <a:rPr lang="it-IT" sz="1600" dirty="0">
                <a:solidFill>
                  <a:srgbClr val="FC9204"/>
                </a:solidFill>
              </a:rPr>
              <a:t>di cui non si tiene conto nel </a:t>
            </a:r>
            <a:r>
              <a:rPr lang="it-IT" sz="1600" dirty="0" smtClean="0">
                <a:solidFill>
                  <a:srgbClr val="FC9204"/>
                </a:solidFill>
              </a:rPr>
              <a:t>Ranking. </a:t>
            </a:r>
          </a:p>
          <a:p>
            <a:pPr algn="just">
              <a:buClr>
                <a:srgbClr val="E27A08"/>
              </a:buClr>
            </a:pPr>
            <a:endParaRPr lang="it-IT" sz="1600" b="0" dirty="0" smtClean="0"/>
          </a:p>
          <a:p>
            <a:pPr marL="400050" indent="-400050" algn="just">
              <a:buClr>
                <a:srgbClr val="E27A08"/>
              </a:buClr>
              <a:buFont typeface="+mj-lt"/>
              <a:buAutoNum type="arabicParenR"/>
            </a:pPr>
            <a:endParaRPr lang="it-IT" sz="1600" b="0" dirty="0"/>
          </a:p>
          <a:p>
            <a:pPr marL="400050" indent="-400050" algn="just">
              <a:buClr>
                <a:srgbClr val="E27A08"/>
              </a:buClr>
              <a:buFont typeface="+mj-lt"/>
              <a:buAutoNum type="arabicParenR" startAt="2"/>
            </a:pPr>
            <a:r>
              <a:rPr lang="it-IT" sz="1600" b="0" dirty="0" smtClean="0"/>
              <a:t>Le Concessionarie possono variare il proprio fatturato totale a seguito di </a:t>
            </a:r>
            <a:r>
              <a:rPr lang="it-IT" sz="1600" dirty="0" smtClean="0">
                <a:solidFill>
                  <a:srgbClr val="FC9204"/>
                </a:solidFill>
              </a:rPr>
              <a:t>acquisizioni o fusioni</a:t>
            </a:r>
            <a:r>
              <a:rPr lang="it-IT" sz="1600" b="0" dirty="0" smtClean="0"/>
              <a:t>. La </a:t>
            </a:r>
            <a:r>
              <a:rPr lang="it-IT" sz="1600" b="0" dirty="0"/>
              <a:t>variazione del fatturato totale </a:t>
            </a:r>
            <a:r>
              <a:rPr lang="it-IT" sz="1600" b="0" dirty="0" smtClean="0"/>
              <a:t>può </a:t>
            </a:r>
            <a:r>
              <a:rPr lang="it-IT" sz="1600" b="0" dirty="0"/>
              <a:t>comportare uno spostamento di fascia delle Aziende dichiaranti</a:t>
            </a:r>
            <a:r>
              <a:rPr lang="it-IT" sz="1600" dirty="0"/>
              <a:t> </a:t>
            </a:r>
            <a:r>
              <a:rPr lang="it-IT" sz="1600" dirty="0">
                <a:solidFill>
                  <a:srgbClr val="FC9204"/>
                </a:solidFill>
              </a:rPr>
              <a:t>di cui non si tiene conto nel </a:t>
            </a:r>
            <a:r>
              <a:rPr lang="it-IT" sz="1600" dirty="0" smtClean="0">
                <a:solidFill>
                  <a:srgbClr val="FC9204"/>
                </a:solidFill>
              </a:rPr>
              <a:t>Ranking.</a:t>
            </a:r>
            <a:endParaRPr lang="it-IT" sz="1600" dirty="0">
              <a:solidFill>
                <a:srgbClr val="FC9204"/>
              </a:solidFill>
            </a:endParaRPr>
          </a:p>
          <a:p>
            <a:pPr marL="630238" indent="-271463" algn="just">
              <a:buClr>
                <a:srgbClr val="E27A08"/>
              </a:buClr>
              <a:buFont typeface="Arial" panose="020B0604020202020204" pitchFamily="34" charset="0"/>
              <a:buChar char="•"/>
            </a:pPr>
            <a:endParaRPr lang="it-IT" sz="1600" b="0" dirty="0"/>
          </a:p>
          <a:p>
            <a:pPr algn="just">
              <a:buClr>
                <a:srgbClr val="E27A08"/>
              </a:buClr>
            </a:pPr>
            <a:endParaRPr lang="it-IT" sz="1600" b="0" i="1" dirty="0" smtClean="0"/>
          </a:p>
          <a:p>
            <a:pPr algn="just">
              <a:buClr>
                <a:srgbClr val="E27A08"/>
              </a:buClr>
            </a:pPr>
            <a:r>
              <a:rPr lang="it-IT" sz="1600" i="1" dirty="0" smtClean="0">
                <a:solidFill>
                  <a:srgbClr val="FC9204"/>
                </a:solidFill>
              </a:rPr>
              <a:t>Ricordiamo </a:t>
            </a:r>
            <a:r>
              <a:rPr lang="it-IT" sz="1600" i="1" dirty="0">
                <a:solidFill>
                  <a:srgbClr val="FC9204"/>
                </a:solidFill>
              </a:rPr>
              <a:t>che </a:t>
            </a:r>
            <a:r>
              <a:rPr lang="it-IT" sz="1600" i="1" dirty="0" smtClean="0">
                <a:solidFill>
                  <a:srgbClr val="FC9204"/>
                </a:solidFill>
              </a:rPr>
              <a:t>la regola prevede </a:t>
            </a:r>
            <a:r>
              <a:rPr lang="it-IT" sz="1600" i="1" dirty="0">
                <a:solidFill>
                  <a:srgbClr val="FC9204"/>
                </a:solidFill>
              </a:rPr>
              <a:t>che le Concessionarie </a:t>
            </a:r>
            <a:r>
              <a:rPr lang="it-IT" sz="1600" i="1" dirty="0" smtClean="0">
                <a:solidFill>
                  <a:srgbClr val="FC9204"/>
                </a:solidFill>
              </a:rPr>
              <a:t>rimangano </a:t>
            </a:r>
            <a:r>
              <a:rPr lang="it-IT" sz="1600" i="1" dirty="0">
                <a:solidFill>
                  <a:srgbClr val="FC9204"/>
                </a:solidFill>
              </a:rPr>
              <a:t>nella fascia assegnata, indipendentemente dalle variazioni del proprio </a:t>
            </a:r>
            <a:r>
              <a:rPr lang="it-IT" sz="1600" i="1" dirty="0" smtClean="0">
                <a:solidFill>
                  <a:srgbClr val="FC9204"/>
                </a:solidFill>
              </a:rPr>
              <a:t>fatturato </a:t>
            </a:r>
            <a:r>
              <a:rPr lang="it-IT" sz="1600" i="1" dirty="0">
                <a:solidFill>
                  <a:srgbClr val="FC9204"/>
                </a:solidFill>
              </a:rPr>
              <a:t>per tutto </a:t>
            </a:r>
            <a:r>
              <a:rPr lang="it-IT" sz="1600" i="1" dirty="0" smtClean="0">
                <a:solidFill>
                  <a:srgbClr val="FC9204"/>
                </a:solidFill>
              </a:rPr>
              <a:t>l’anno</a:t>
            </a:r>
            <a:r>
              <a:rPr lang="it-IT" sz="1600" i="1" dirty="0">
                <a:solidFill>
                  <a:srgbClr val="FC9204"/>
                </a:solidFill>
              </a:rPr>
              <a:t> </a:t>
            </a:r>
            <a:r>
              <a:rPr lang="it-IT" sz="1600" i="1" dirty="0" smtClean="0">
                <a:solidFill>
                  <a:srgbClr val="FC9204"/>
                </a:solidFill>
              </a:rPr>
              <a:t>e che le fasce rimangano fisse per tutto l’anno.</a:t>
            </a:r>
            <a:endParaRPr lang="it-IT" sz="1600" i="1" dirty="0">
              <a:solidFill>
                <a:srgbClr val="FC9204"/>
              </a:solidFill>
            </a:endParaRPr>
          </a:p>
          <a:p>
            <a:pPr marL="342900" indent="-342900" algn="just">
              <a:buClr>
                <a:srgbClr val="E27A08"/>
              </a:buClr>
              <a:buFont typeface="Wingdings" panose="05000000000000000000" pitchFamily="2" charset="2"/>
              <a:buChar char="v"/>
            </a:pPr>
            <a:endParaRPr lang="it-IT" sz="1600" b="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51619" y="260648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RANKING - Criticità emerse nel 2016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4763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auto">
          <a:xfrm>
            <a:off x="251619" y="1217661"/>
            <a:ext cx="8640861" cy="467820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buClr>
                <a:srgbClr val="E27A08"/>
              </a:buClr>
              <a:buFont typeface="+mj-lt"/>
              <a:buAutoNum type="arabicParenR"/>
            </a:pPr>
            <a:r>
              <a:rPr lang="it-IT" sz="1600" b="0" dirty="0" smtClean="0"/>
              <a:t>Il posizionamento delle Concessionarie in ciascuna </a:t>
            </a:r>
            <a:r>
              <a:rPr lang="it-IT" sz="1600" dirty="0" smtClean="0">
                <a:solidFill>
                  <a:srgbClr val="FC9204"/>
                </a:solidFill>
              </a:rPr>
              <a:t>fascia</a:t>
            </a:r>
            <a:r>
              <a:rPr lang="it-IT" sz="1600" b="0" dirty="0" smtClean="0"/>
              <a:t> </a:t>
            </a:r>
            <a:r>
              <a:rPr lang="it-IT" sz="1600" b="0" dirty="0"/>
              <a:t>è </a:t>
            </a:r>
            <a:r>
              <a:rPr lang="it-IT" sz="1600" b="0" dirty="0" smtClean="0"/>
              <a:t>stato modificato </a:t>
            </a:r>
            <a:r>
              <a:rPr lang="it-IT" sz="1600" dirty="0">
                <a:solidFill>
                  <a:srgbClr val="FC9204"/>
                </a:solidFill>
              </a:rPr>
              <a:t>sulla base dei fatturati consolidati per l’anno 2015 </a:t>
            </a:r>
            <a:r>
              <a:rPr lang="it-IT" sz="1600" b="0" dirty="0" smtClean="0"/>
              <a:t>dichiarati </a:t>
            </a:r>
            <a:r>
              <a:rPr lang="it-IT" sz="1600" b="0" dirty="0"/>
              <a:t>dalle </a:t>
            </a:r>
            <a:r>
              <a:rPr lang="it-IT" sz="1600" b="0" dirty="0" smtClean="0"/>
              <a:t>Concessionarie</a:t>
            </a:r>
          </a:p>
          <a:p>
            <a:pPr algn="just">
              <a:buClr>
                <a:srgbClr val="E27A08"/>
              </a:buClr>
            </a:pPr>
            <a:endParaRPr lang="it-IT" sz="1600" b="0" i="1" dirty="0" smtClean="0"/>
          </a:p>
          <a:p>
            <a:pPr marL="355600" algn="just">
              <a:buClr>
                <a:srgbClr val="E27A08"/>
              </a:buClr>
            </a:pPr>
            <a:r>
              <a:rPr lang="it-IT" altLang="it-IT" sz="1600" b="0" i="1" dirty="0" smtClean="0"/>
              <a:t>Considerando </a:t>
            </a:r>
            <a:r>
              <a:rPr lang="it-IT" altLang="it-IT" sz="1600" b="0" i="1" dirty="0"/>
              <a:t>i fatturati consolidati 2015 le </a:t>
            </a:r>
            <a:r>
              <a:rPr lang="it-IT" altLang="it-IT" sz="1600" b="0" i="1" dirty="0" smtClean="0"/>
              <a:t>Concessionarie </a:t>
            </a:r>
            <a:r>
              <a:rPr lang="it-IT" altLang="it-IT" sz="1600" b="0" i="1" dirty="0"/>
              <a:t>rimangono stabili nelle fasce assegnate a Gennaio 2016, ad eccezione di una Concessionaria che passa dal Gruppo F (5.000 - </a:t>
            </a:r>
            <a:r>
              <a:rPr lang="it-IT" altLang="it-IT" sz="1600" b="0" i="1" dirty="0" smtClean="0"/>
              <a:t>2.000 K€) </a:t>
            </a:r>
            <a:r>
              <a:rPr lang="it-IT" altLang="it-IT" sz="1600" b="0" i="1" dirty="0"/>
              <a:t>al Gruppo E (7.000 – 5.000 K€).</a:t>
            </a:r>
          </a:p>
          <a:p>
            <a:pPr marL="365125" algn="just">
              <a:buClr>
                <a:srgbClr val="E27A08"/>
              </a:buClr>
            </a:pPr>
            <a:endParaRPr lang="it-IT" sz="1400" b="0" dirty="0" smtClean="0"/>
          </a:p>
          <a:p>
            <a:pPr marL="365125" algn="just">
              <a:buClr>
                <a:srgbClr val="E27A08"/>
              </a:buClr>
            </a:pPr>
            <a:endParaRPr lang="it-IT" sz="1400" b="0" dirty="0" smtClean="0"/>
          </a:p>
          <a:p>
            <a:pPr marL="342900" indent="-342900" algn="just">
              <a:buClr>
                <a:srgbClr val="E27A08"/>
              </a:buClr>
              <a:buFont typeface="+mj-lt"/>
              <a:buAutoNum type="arabicParenR" startAt="2"/>
            </a:pPr>
            <a:r>
              <a:rPr lang="it-IT" sz="1600" b="0" dirty="0" smtClean="0"/>
              <a:t>I </a:t>
            </a:r>
            <a:r>
              <a:rPr lang="it-IT" sz="1600" dirty="0" smtClean="0">
                <a:solidFill>
                  <a:srgbClr val="FC9204"/>
                </a:solidFill>
              </a:rPr>
              <a:t>fatturati di </a:t>
            </a:r>
            <a:r>
              <a:rPr lang="it-IT" sz="1600" dirty="0" err="1" smtClean="0">
                <a:solidFill>
                  <a:srgbClr val="FC9204"/>
                </a:solidFill>
              </a:rPr>
              <a:t>Mediamond</a:t>
            </a:r>
            <a:r>
              <a:rPr lang="it-IT" sz="1600" dirty="0" smtClean="0">
                <a:solidFill>
                  <a:srgbClr val="FC9204"/>
                </a:solidFill>
              </a:rPr>
              <a:t> e di Yahoo </a:t>
            </a:r>
            <a:r>
              <a:rPr lang="it-IT" sz="1600" dirty="0">
                <a:solidFill>
                  <a:srgbClr val="FC9204"/>
                </a:solidFill>
              </a:rPr>
              <a:t>sono </a:t>
            </a:r>
            <a:r>
              <a:rPr lang="it-IT" sz="1600" dirty="0" smtClean="0">
                <a:solidFill>
                  <a:srgbClr val="FC9204"/>
                </a:solidFill>
              </a:rPr>
              <a:t>mantenuti </a:t>
            </a:r>
            <a:r>
              <a:rPr lang="it-IT" sz="1600" dirty="0">
                <a:solidFill>
                  <a:srgbClr val="FC9204"/>
                </a:solidFill>
              </a:rPr>
              <a:t>separati</a:t>
            </a:r>
            <a:r>
              <a:rPr lang="it-IT" sz="1600" b="0" dirty="0" smtClean="0"/>
              <a:t>, ciascuno nella propria fascia d’appartenenza, per </a:t>
            </a:r>
            <a:r>
              <a:rPr lang="it-IT" sz="1600" b="0" dirty="0"/>
              <a:t>tutti i mesi </a:t>
            </a:r>
            <a:r>
              <a:rPr lang="it-IT" sz="1600" b="0" dirty="0" smtClean="0"/>
              <a:t>considerati nel 2016. Fanno </a:t>
            </a:r>
            <a:r>
              <a:rPr lang="it-IT" sz="1600" dirty="0">
                <a:solidFill>
                  <a:srgbClr val="FC9204"/>
                </a:solidFill>
              </a:rPr>
              <a:t>eccezione i mesi di Maggio e Giugno </a:t>
            </a:r>
            <a:r>
              <a:rPr lang="it-IT" sz="1600" dirty="0" smtClean="0">
                <a:solidFill>
                  <a:srgbClr val="FC9204"/>
                </a:solidFill>
              </a:rPr>
              <a:t>2016</a:t>
            </a:r>
            <a:r>
              <a:rPr lang="it-IT" sz="1600" b="0" dirty="0" smtClean="0"/>
              <a:t>, in cui i fatturati 2016 di Yahoo sono stati aggregati a quelli di </a:t>
            </a:r>
            <a:r>
              <a:rPr lang="it-IT" sz="1600" b="0" dirty="0" err="1" smtClean="0"/>
              <a:t>Mediamond</a:t>
            </a:r>
            <a:r>
              <a:rPr lang="it-IT" sz="1600" b="0" dirty="0" smtClean="0"/>
              <a:t> e quindi considerati nel ranking nella fascia di appartenenza di </a:t>
            </a:r>
            <a:r>
              <a:rPr lang="it-IT" sz="1600" b="0" dirty="0" err="1" smtClean="0"/>
              <a:t>Mediamond</a:t>
            </a:r>
            <a:r>
              <a:rPr lang="it-IT" sz="1600" b="0" dirty="0" smtClean="0"/>
              <a:t>.</a:t>
            </a:r>
          </a:p>
          <a:p>
            <a:pPr algn="just">
              <a:buClr>
                <a:srgbClr val="E27A08"/>
              </a:buClr>
            </a:pPr>
            <a:endParaRPr lang="it-IT" sz="1400" b="0" dirty="0"/>
          </a:p>
          <a:p>
            <a:pPr marL="355600" algn="just">
              <a:buClr>
                <a:srgbClr val="E27A08"/>
              </a:buClr>
            </a:pPr>
            <a:r>
              <a:rPr lang="it-IT" sz="1600" b="0" i="1" dirty="0" smtClean="0"/>
              <a:t>I dati delle due Concessionarie di Maggio e Giugno 2016 sono stati mantenuti aggregati per garantirne la riservatezza.</a:t>
            </a:r>
          </a:p>
          <a:p>
            <a:pPr marL="355600" algn="just">
              <a:buClr>
                <a:srgbClr val="E27A08"/>
              </a:buClr>
            </a:pPr>
            <a:endParaRPr lang="it-IT" sz="1600" b="0" i="1" dirty="0" smtClean="0"/>
          </a:p>
          <a:p>
            <a:pPr marL="355600" algn="just">
              <a:buClr>
                <a:srgbClr val="E27A08"/>
              </a:buClr>
            </a:pPr>
            <a:r>
              <a:rPr lang="it-IT" sz="1600" b="0" i="1" dirty="0" smtClean="0"/>
              <a:t>Per il resto del 2016 per le medesime situazioni sarà adottato lo stesso principio: i fatturati delle Concessionarie </a:t>
            </a:r>
            <a:r>
              <a:rPr lang="it-IT" sz="1600" b="0" i="1" dirty="0"/>
              <a:t>oggetto di </a:t>
            </a:r>
            <a:r>
              <a:rPr lang="it-IT" sz="1600" b="0" i="1" dirty="0" smtClean="0"/>
              <a:t>fusione / acquisizione saranno mantenuti separati nel calcolo del ranking.</a:t>
            </a:r>
            <a:endParaRPr lang="it-IT" sz="1600" b="0" i="1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18864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RANKING – Modifiche implementate a partire dai dati di luglio 2016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88590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1619" y="-11962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1.000)  - Crescita %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682274"/>
              </p:ext>
            </p:extLst>
          </p:nvPr>
        </p:nvGraphicFramePr>
        <p:xfrm>
          <a:off x="448955" y="473956"/>
          <a:ext cx="8136907" cy="599217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151447"/>
                <a:gridCol w="844396"/>
                <a:gridCol w="844396"/>
                <a:gridCol w="921160"/>
                <a:gridCol w="844396"/>
                <a:gridCol w="921160"/>
                <a:gridCol w="844396"/>
                <a:gridCol w="844396"/>
                <a:gridCol w="921160"/>
              </a:tblGrid>
              <a:tr h="59171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40.000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40.000 </a:t>
                      </a:r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- 20.000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20.000 - 9.000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9.000 - 7.000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E:</a:t>
                      </a:r>
                      <a:b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7.000 - 5.000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F:</a:t>
                      </a:r>
                      <a:b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5.000 - 2.000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G:</a:t>
                      </a:r>
                      <a:b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2.000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</a:rPr>
                        <a:t>Tot. Mese 2016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33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</a:rPr>
                        <a:t>N° Aziende Dichiaranti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7030A0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chemeClr val="accent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6</a:t>
                      </a:r>
                      <a:endParaRPr lang="it-IT" sz="1100" b="0" i="0" u="none" strike="noStrike" kern="1200" dirty="0">
                        <a:solidFill>
                          <a:srgbClr val="CC3399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344" marR="9344" marT="93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3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+mn-lt"/>
                        </a:rPr>
                        <a:t>CRESCITA % DEL FATTURATO </a:t>
                      </a:r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it-IT" sz="1100" b="1" u="none" strike="noStrike" dirty="0" smtClean="0">
                          <a:effectLst/>
                          <a:latin typeface="+mn-lt"/>
                        </a:rPr>
                        <a:t>PER MESE </a:t>
                      </a:r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2016 SUL 2015 </a:t>
                      </a:r>
                    </a:p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DELLE </a:t>
                      </a:r>
                      <a:r>
                        <a:rPr lang="it-IT" sz="1100" u="none" strike="noStrike" dirty="0">
                          <a:effectLst/>
                          <a:latin typeface="+mn-lt"/>
                        </a:rPr>
                        <a:t>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703" marR="89703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-5,3%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61,8%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36,5%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-41,8%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-11,0%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28,0%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24,5%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-52,5%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29,8%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-16,1%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-20,5%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21,2%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67,2%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-22,9%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-16,7%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-7,1%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-27,6%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46,8%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3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PESO DEL FATTURATO  </a:t>
                      </a:r>
                      <a:r>
                        <a:rPr lang="it-IT" sz="1100" b="1" u="none" strike="noStrike" dirty="0" smtClean="0">
                          <a:effectLst/>
                          <a:latin typeface="+mn-lt"/>
                        </a:rPr>
                        <a:t>PER MESE</a:t>
                      </a:r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+mn-lt"/>
                        </a:rPr>
                        <a:t>DELLA FASCIA SUL TOTALE FATTURATO 2016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703" marR="89703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Marzo</a:t>
                      </a: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Aprile</a:t>
                      </a: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Maggio</a:t>
                      </a: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51,6%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Giugno</a:t>
                      </a:r>
                    </a:p>
                  </a:txBody>
                  <a:tcPr marL="44851" marR="44851" marT="44856" marB="4485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50,2%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8,9%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5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19,3%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10,6%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2016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</p:spTree>
    <p:extLst>
      <p:ext uri="{BB962C8B-B14F-4D97-AF65-F5344CB8AC3E}">
        <p14:creationId xmlns:p14="http://schemas.microsoft.com/office/powerpoint/2010/main" val="360993338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619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– Peso % sul totale fatturato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15900" y="6539000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2016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836340"/>
              </p:ext>
            </p:extLst>
          </p:nvPr>
        </p:nvGraphicFramePr>
        <p:xfrm>
          <a:off x="467542" y="464315"/>
          <a:ext cx="8208916" cy="595896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161638"/>
                <a:gridCol w="851869"/>
                <a:gridCol w="851869"/>
                <a:gridCol w="929311"/>
                <a:gridCol w="851869"/>
                <a:gridCol w="929311"/>
                <a:gridCol w="851869"/>
                <a:gridCol w="851869"/>
                <a:gridCol w="929311"/>
              </a:tblGrid>
              <a:tr h="59247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40.000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40.000 - 20.000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20.000 - 9.000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9.000 - 7.000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E:</a:t>
                      </a:r>
                      <a:b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7.000 - 5.000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F:</a:t>
                      </a:r>
                      <a:b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5.000 - 2.000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G:</a:t>
                      </a:r>
                      <a:b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1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</a:rPr>
                        <a:t>Tot. Mese 2016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536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</a:rPr>
                        <a:t>N° Aziende Dichiaranti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99CC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it-IT" sz="1100" b="0" i="0" u="none" strike="noStrike" dirty="0">
                        <a:solidFill>
                          <a:srgbClr val="CC3399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 smtClean="0">
                          <a:solidFill>
                            <a:srgbClr val="0D9727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it-IT" sz="1100" b="0" i="0" u="none" strike="noStrike" dirty="0">
                        <a:solidFill>
                          <a:srgbClr val="0D9727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8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>
                          <a:effectLst/>
                        </a:rPr>
                        <a:t>MESE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 smtClean="0">
                          <a:effectLst/>
                          <a:latin typeface="+mn-lt"/>
                        </a:rPr>
                        <a:t>CRESCITA % DEL FATTURATO  </a:t>
                      </a:r>
                      <a:r>
                        <a:rPr lang="it-IT" sz="1000" b="1" u="none" strike="noStrike" dirty="0" smtClean="0">
                          <a:effectLst/>
                          <a:latin typeface="+mn-lt"/>
                        </a:rPr>
                        <a:t>PROGRESSIVO </a:t>
                      </a:r>
                      <a:r>
                        <a:rPr lang="it-IT" sz="1000" u="none" strike="noStrike" dirty="0" smtClean="0">
                          <a:effectLst/>
                          <a:latin typeface="+mn-lt"/>
                        </a:rPr>
                        <a:t>2016 SUL 2015 </a:t>
                      </a:r>
                    </a:p>
                    <a:p>
                      <a:pPr algn="ctr" fontAlgn="ctr"/>
                      <a:r>
                        <a:rPr lang="it-IT" sz="1000" u="none" strike="noStrike" dirty="0" smtClean="0">
                          <a:effectLst/>
                          <a:latin typeface="+mn-lt"/>
                        </a:rPr>
                        <a:t>DELLE AZIENDE DELLA FASCIA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-5,3%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54,5%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-29,2%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Aprile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-3,7%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42,8%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Maggio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-3,0%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-32,3%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Giugno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-22,6%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Luglio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-22,1%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Agosto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-18,0%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-10,8%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34,1%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-22,4%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8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>
                          <a:effectLst/>
                        </a:rPr>
                        <a:t>MESE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indent="0" algn="ctr" fontAlgn="ctr"/>
                      <a:r>
                        <a:rPr lang="it-IT" sz="1000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PESO DEL FATTURATO </a:t>
                      </a:r>
                      <a:r>
                        <a:rPr lang="it-IT" sz="1000" b="1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000" b="1" u="none" strike="noStrike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DELLE AZIENDE </a:t>
                      </a:r>
                    </a:p>
                    <a:p>
                      <a:pPr marL="0" indent="0" algn="ctr" fontAlgn="ctr"/>
                      <a:r>
                        <a:rPr lang="it-IT" sz="1000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DELLA FASCIA SUL TOTALE FATTURATO 2016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48,9%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7030A0"/>
                          </a:solidFill>
                          <a:effectLst/>
                          <a:latin typeface="Verdana" panose="020B0604030504040204" pitchFamily="34" charset="0"/>
                        </a:rPr>
                        <a:t>48,4%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</a:rPr>
                        <a:t>22,1%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70C0"/>
                          </a:solidFill>
                          <a:effectLst/>
                          <a:latin typeface="Verdana" panose="020B0604030504040204" pitchFamily="34" charset="0"/>
                        </a:rPr>
                        <a:t>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Verdana" panose="020B0604030504040204" pitchFamily="34" charset="0"/>
                        </a:rPr>
                        <a:t>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CC3399"/>
                          </a:solidFill>
                          <a:effectLst/>
                          <a:latin typeface="Verdana" panose="020B060403050404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D9727"/>
                          </a:solidFill>
                          <a:effectLst/>
                          <a:latin typeface="Verdana" panose="020B060403050404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B0F0"/>
                          </a:solidFill>
                          <a:effectLst/>
                          <a:latin typeface="Verdana" panose="020B060403050404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7427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251356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del fatturato per mese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sul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delle aziende della fascia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132094"/>
              </p:ext>
            </p:extLst>
          </p:nvPr>
        </p:nvGraphicFramePr>
        <p:xfrm>
          <a:off x="719572" y="1124744"/>
          <a:ext cx="77048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61429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745540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Agosto 2016</a:t>
            </a:r>
            <a:endParaRPr lang="it-IT" alt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33106" y="3645024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Agosto 2016</a:t>
            </a:r>
            <a:endParaRPr lang="it-IT" altLang="it-IT" dirty="0"/>
          </a:p>
        </p:txBody>
      </p:sp>
      <p:sp>
        <p:nvSpPr>
          <p:cNvPr id="8" name="Rettangolo 7"/>
          <p:cNvSpPr/>
          <p:nvPr/>
        </p:nvSpPr>
        <p:spPr>
          <a:xfrm>
            <a:off x="3793560" y="4210635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787525" y="1289252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037395"/>
              </p:ext>
            </p:extLst>
          </p:nvPr>
        </p:nvGraphicFramePr>
        <p:xfrm>
          <a:off x="107616" y="528481"/>
          <a:ext cx="8928769" cy="589435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28655"/>
                <a:gridCol w="563472"/>
                <a:gridCol w="566903"/>
                <a:gridCol w="566903"/>
                <a:gridCol w="566903"/>
                <a:gridCol w="566903"/>
                <a:gridCol w="566903"/>
                <a:gridCol w="566903"/>
                <a:gridCol w="566903"/>
                <a:gridCol w="570608"/>
                <a:gridCol w="563198"/>
                <a:gridCol w="570669"/>
                <a:gridCol w="563137"/>
                <a:gridCol w="566903"/>
                <a:gridCol w="566903"/>
                <a:gridCol w="56690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4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25.267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24.202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1.758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85,4%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135,4%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33.533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33.097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2.765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200,8%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117,6%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36.376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42.538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39.982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3.399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137,8%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43.816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36.424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32.934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160,6%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-23,3%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-76,8%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36.496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42.510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38.282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3.554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146,4%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-31,4%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43.824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40.836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4.344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142,0%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552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95,3%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-83,2%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45.765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26.286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3.853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63,3%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-76,8%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30.459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14.951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13.125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2.634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-91,7%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38.201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1.821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43.219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2.582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43.838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2.726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47.866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3.937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268.063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248.745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11.143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25.565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129,4%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1.942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2.628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35,3%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1.005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582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-42,1%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282.154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277.519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441.187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22.210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3.118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1.654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1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9274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89341"/>
              </p:ext>
            </p:extLst>
          </p:nvPr>
        </p:nvGraphicFramePr>
        <p:xfrm>
          <a:off x="126204" y="620688"/>
          <a:ext cx="8891592" cy="56886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8201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47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17.315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17.958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6.053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4.893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-19,2%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2.914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3.468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19,0%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52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23.985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25.792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7.371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3.039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3.214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36.376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2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32.240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30.617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8.488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9.786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3.587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3.413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43.816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28.156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26.991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6.435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3.607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2.941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36.496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32.962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31.716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7.260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3.850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3.333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31.315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9.148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11.175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3.275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-21,5%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45.765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21.620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21.716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6.114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6.124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3.527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2.619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-25,8%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30.459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10.906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10.665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3.440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1.873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-25,1%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27.902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8.835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3.577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32.695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9.339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34.319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4.558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37.036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10.656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80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199.967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196.770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54.990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56.614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27.196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24.135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-11,3%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282.154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277.519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331.919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92.022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44.227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457333"/>
              </p:ext>
            </p:extLst>
          </p:nvPr>
        </p:nvGraphicFramePr>
        <p:xfrm>
          <a:off x="233983" y="827947"/>
          <a:ext cx="8676034" cy="511952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71532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</a:tblGrid>
              <a:tr h="28759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5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16.887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16.880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5.215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4.754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22.703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8.076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1.725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1.786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28.328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27.895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8.837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-11,9%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2.471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2.128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-13,9%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25.008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22.669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1.956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28.953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26.674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8.748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1.899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-21,5%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30.242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8.794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2.298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2.053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19.858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20.214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6.207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5.097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-17,9%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1.780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1.515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-14,9%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11.730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10.179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2.773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814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854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25.802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7.715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2.147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28.057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10.531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2.196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29.205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10.179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2.449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32.499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11.225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2.331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84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183.322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175.232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54.883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53.894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-1,8%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14.907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13.580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3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298.885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94.533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24.031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987543"/>
              </p:ext>
            </p:extLst>
          </p:nvPr>
        </p:nvGraphicFramePr>
        <p:xfrm>
          <a:off x="233999" y="763852"/>
          <a:ext cx="8676003" cy="512706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58769"/>
                <a:gridCol w="592913"/>
                <a:gridCol w="611174"/>
                <a:gridCol w="630410"/>
                <a:gridCol w="702632"/>
                <a:gridCol w="666039"/>
                <a:gridCol w="720080"/>
                <a:gridCol w="792088"/>
                <a:gridCol w="720080"/>
                <a:gridCol w="702113"/>
                <a:gridCol w="666039"/>
                <a:gridCol w="630105"/>
                <a:gridCol w="683561"/>
              </a:tblGrid>
              <a:tr h="43204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67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%*</a:t>
                      </a:r>
                      <a:endParaRPr lang="it-IT" sz="16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1.075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2.254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1.630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5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1.124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3.030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2.129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36.376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4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1.796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4.072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3.587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43.816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4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1.752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3.166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36.496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3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-59,6%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2.117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2.625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1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2.145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4.393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3.868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45.765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9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-48,9%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1.421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1.987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30.459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-46,2%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1.054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951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6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4.163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5.243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5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4.865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5.742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1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3.637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3.327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12.485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25.405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19.001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23,9%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282.154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277.519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5.301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45.418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  <p:sp>
        <p:nvSpPr>
          <p:cNvPr id="2" name="Rettangolo 1"/>
          <p:cNvSpPr/>
          <p:nvPr/>
        </p:nvSpPr>
        <p:spPr>
          <a:xfrm>
            <a:off x="683568" y="6237312"/>
            <a:ext cx="60486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* La </a:t>
            </a:r>
            <a:r>
              <a:rPr lang="it-IT" dirty="0" err="1"/>
              <a:t>Diff</a:t>
            </a:r>
            <a:r>
              <a:rPr lang="it-IT" dirty="0"/>
              <a:t>% di "Altre tipologie" è calcolata </a:t>
            </a:r>
            <a:r>
              <a:rPr lang="it-IT" dirty="0" smtClean="0"/>
              <a:t>comprendendo </a:t>
            </a:r>
            <a:r>
              <a:rPr lang="it-IT" dirty="0"/>
              <a:t>i valori della tipologia "Native"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6036"/>
              </p:ext>
            </p:extLst>
          </p:nvPr>
        </p:nvGraphicFramePr>
        <p:xfrm>
          <a:off x="216122" y="690116"/>
          <a:ext cx="8711757" cy="56192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007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22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08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2.106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-41,4%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3.109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3.521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2.600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2.257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4.668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5.819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3.577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-38,2%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5.260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5.574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8.837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2.700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4.865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5.307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9,1%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2.832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2.487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5.916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6.307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28,3%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3.047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2.031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-33,3%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5.747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7.052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2.068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1.369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-33,8%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4.138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3.728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5.097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755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-18,2%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1.495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2.156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77,7%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2.883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4.831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6.685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2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3.437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7.187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553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19.685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14.430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-26,7%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35.198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39.465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12,1%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54.883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53.894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35,9%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26,8%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64,1%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73,2%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3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33.890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60.644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94.533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35,8%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64,2%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ad Agosto 2016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259632" y="112615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323528" y="1058410"/>
            <a:ext cx="8295936" cy="4818862"/>
            <a:chOff x="323528" y="1058410"/>
            <a:chExt cx="8295936" cy="4818862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2904996" y="1058410"/>
              <a:ext cx="821959" cy="300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6873447" y="1058410"/>
              <a:ext cx="805564" cy="300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9" name="Grafico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6342722"/>
                </p:ext>
              </p:extLst>
            </p:nvPr>
          </p:nvGraphicFramePr>
          <p:xfrm>
            <a:off x="323528" y="1484784"/>
            <a:ext cx="8295936" cy="43924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958900" y="3356992"/>
              <a:ext cx="7660564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5670138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 bwMode="auto">
          <a:xfrm>
            <a:off x="1187624" y="2157824"/>
            <a:ext cx="7164796" cy="1938992"/>
          </a:xfrm>
          <a:prstGeom prst="rect">
            <a:avLst/>
          </a:prstGeom>
          <a:solidFill>
            <a:srgbClr val="FEA7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Ranking </a:t>
            </a:r>
            <a:r>
              <a:rPr lang="it-IT" altLang="it-IT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ricostruito sulla base </a:t>
            </a:r>
            <a:endParaRPr lang="it-IT" altLang="it-IT" sz="20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</a:t>
            </a:r>
            <a:r>
              <a:rPr lang="it-IT" altLang="it-IT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fatturati </a:t>
            </a: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consolidati </a:t>
            </a:r>
            <a:r>
              <a:rPr lang="it-IT" altLang="it-IT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 e </a:t>
            </a:r>
          </a:p>
          <a:p>
            <a:pPr algn="ctr"/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delle acquisizioni avvenute </a:t>
            </a:r>
          </a:p>
          <a:p>
            <a:pPr algn="ctr"/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corso del 2016 </a:t>
            </a:r>
            <a:endParaRPr lang="it-IT" alt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892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17030</TotalTime>
  <Words>2731</Words>
  <Application>Microsoft Office PowerPoint</Application>
  <PresentationFormat>Presentazione su schermo (4:3)</PresentationFormat>
  <Paragraphs>1405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17" baseType="lpstr">
      <vt:lpstr>1_Default Design</vt:lpstr>
      <vt:lpstr>Personalizza struttura</vt:lpstr>
      <vt:lpstr> PRESENTAZIONE  DATI AGOSTO 2016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1784</cp:revision>
  <cp:lastPrinted>2016-07-21T10:49:55Z</cp:lastPrinted>
  <dcterms:created xsi:type="dcterms:W3CDTF">2006-03-29T09:09:15Z</dcterms:created>
  <dcterms:modified xsi:type="dcterms:W3CDTF">2016-09-27T08:25:30Z</dcterms:modified>
</cp:coreProperties>
</file>